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8" r:id="rId3"/>
    <p:sldId id="262" r:id="rId4"/>
    <p:sldId id="263" r:id="rId5"/>
    <p:sldId id="265" r:id="rId6"/>
    <p:sldId id="267" r:id="rId7"/>
    <p:sldId id="264" r:id="rId8"/>
    <p:sldId id="266" r:id="rId9"/>
    <p:sldId id="268" r:id="rId10"/>
    <p:sldId id="274" r:id="rId11"/>
    <p:sldId id="273" r:id="rId12"/>
    <p:sldId id="271" r:id="rId13"/>
    <p:sldId id="270" r:id="rId14"/>
    <p:sldId id="269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6EFF"/>
    <a:srgbClr val="F45126"/>
    <a:srgbClr val="E8552C"/>
    <a:srgbClr val="8E9D01"/>
    <a:srgbClr val="BFD101"/>
    <a:srgbClr val="33CC33"/>
    <a:srgbClr val="B2D34E"/>
    <a:srgbClr val="C9C011"/>
    <a:srgbClr val="00C0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11"/>
    <p:restoredTop sz="92560" autoAdjust="0"/>
  </p:normalViewPr>
  <p:slideViewPr>
    <p:cSldViewPr>
      <p:cViewPr varScale="1">
        <p:scale>
          <a:sx n="110" d="100"/>
          <a:sy n="110" d="100"/>
        </p:scale>
        <p:origin x="612" y="102"/>
      </p:cViewPr>
      <p:guideLst>
        <p:guide orient="horz" pos="1620"/>
        <p:guide pos="2880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terdapat</a:t>
            </a:r>
            <a:r>
              <a:rPr lang="en-US" dirty="0"/>
              <a:t> </a:t>
            </a:r>
            <a:r>
              <a:rPr lang="en-US" dirty="0" err="1"/>
              <a:t>gambar</a:t>
            </a:r>
            <a:r>
              <a:rPr lang="en-US" dirty="0"/>
              <a:t> </a:t>
            </a:r>
            <a:r>
              <a:rPr lang="en-US" dirty="0" err="1"/>
              <a:t>cantumkan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gambar</a:t>
            </a:r>
            <a:r>
              <a:rPr lang="en-US" dirty="0"/>
              <a:t> </a:t>
            </a:r>
            <a:r>
              <a:rPr lang="en-US" dirty="0" err="1"/>
              <a:t>dgn</a:t>
            </a:r>
            <a:r>
              <a:rPr lang="en-US" dirty="0"/>
              <a:t> </a:t>
            </a:r>
            <a:r>
              <a:rPr lang="en-US" dirty="0" err="1"/>
              <a:t>ukuran</a:t>
            </a:r>
            <a:r>
              <a:rPr lang="en-US" dirty="0"/>
              <a:t> font 10pt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939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9" y="0"/>
            <a:ext cx="9125761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4572000" y="2876550"/>
            <a:ext cx="3733800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810000" y="1336846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10695" y="3018279"/>
            <a:ext cx="2272482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SMP/MTs GRADE VII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4081130" y="2005935"/>
            <a:ext cx="4495800" cy="5658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2800" b="1" dirty="0">
                <a:solidFill>
                  <a:srgbClr val="E8552C"/>
                </a:solidFill>
                <a:cs typeface="Arial" pitchFamily="34" charset="0"/>
              </a:rPr>
              <a:t>BRIGHT AN ENGLISH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784949" y="895350"/>
            <a:ext cx="2329851" cy="3287686"/>
            <a:chOff x="1784949" y="895350"/>
            <a:chExt cx="2329851" cy="3287686"/>
          </a:xfrm>
        </p:grpSpPr>
        <p:sp>
          <p:nvSpPr>
            <p:cNvPr id="13" name="Cube 12"/>
            <p:cNvSpPr/>
            <p:nvPr/>
          </p:nvSpPr>
          <p:spPr>
            <a:xfrm>
              <a:off x="1784949" y="895350"/>
              <a:ext cx="2329851" cy="3287686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3174" y="1047750"/>
              <a:ext cx="2139225" cy="31057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7FFF74-7D91-8045-B817-68D0923B85D8}"/>
              </a:ext>
            </a:extLst>
          </p:cNvPr>
          <p:cNvSpPr txBox="1">
            <a:spLocks/>
          </p:cNvSpPr>
          <p:nvPr/>
        </p:nvSpPr>
        <p:spPr>
          <a:xfrm>
            <a:off x="533400" y="361950"/>
            <a:ext cx="3581400" cy="457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700" b="1" dirty="0">
                <a:solidFill>
                  <a:srgbClr val="00B0F0"/>
                </a:solidFill>
                <a:latin typeface="+mj-lt"/>
              </a:rPr>
              <a:t>Practice the dialogue</a:t>
            </a:r>
            <a:endParaRPr lang="en-US" sz="2700" dirty="0">
              <a:solidFill>
                <a:srgbClr val="00B0F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828DBF-EA19-7646-B0BC-F3F5CE99C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01" b="100000" l="10000" r="90000">
                        <a14:foregroundMark x1="27802" y1="31683" x2="30110" y2="34158"/>
                        <a14:foregroundMark x1="26923" y1="30693" x2="28571" y2="30693"/>
                        <a14:foregroundMark x1="25385" y1="31023" x2="25055" y2="32343"/>
                        <a14:foregroundMark x1="16154" y1="65842" x2="14615" y2="75083"/>
                        <a14:foregroundMark x1="29011" y1="32013" x2="29011" y2="32013"/>
                        <a14:foregroundMark x1="47802" y1="58251" x2="47473" y2="67492"/>
                        <a14:backgroundMark x1="42088" y1="53465" x2="41319" y2="64686"/>
                        <a14:backgroundMark x1="42088" y1="77723" x2="43407" y2="80528"/>
                        <a14:backgroundMark x1="73187" y1="68812" x2="72198" y2="76733"/>
                        <a14:backgroundMark x1="41538" y1="65017" x2="40659" y2="678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910" y="1387990"/>
            <a:ext cx="5119889" cy="3409507"/>
          </a:xfrm>
          <a:prstGeom prst="rect">
            <a:avLst/>
          </a:prstGeom>
        </p:spPr>
      </p:pic>
      <p:sp>
        <p:nvSpPr>
          <p:cNvPr id="10" name="Rectangular Callout 9">
            <a:extLst>
              <a:ext uri="{FF2B5EF4-FFF2-40B4-BE49-F238E27FC236}">
                <a16:creationId xmlns:a16="http://schemas.microsoft.com/office/drawing/2014/main" id="{32FBDBA7-BAD4-AE48-AB5A-487309EAAA26}"/>
              </a:ext>
            </a:extLst>
          </p:cNvPr>
          <p:cNvSpPr/>
          <p:nvPr/>
        </p:nvSpPr>
        <p:spPr>
          <a:xfrm>
            <a:off x="685800" y="971550"/>
            <a:ext cx="2590800" cy="842010"/>
          </a:xfrm>
          <a:prstGeom prst="wedgeRectCallout">
            <a:avLst>
              <a:gd name="adj1" fmla="val 33452"/>
              <a:gd name="adj2" fmla="val 69375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What time do you usually get up in the morning?</a:t>
            </a:r>
          </a:p>
        </p:txBody>
      </p:sp>
      <p:sp>
        <p:nvSpPr>
          <p:cNvPr id="11" name="Rectangular Callout 10">
            <a:extLst>
              <a:ext uri="{FF2B5EF4-FFF2-40B4-BE49-F238E27FC236}">
                <a16:creationId xmlns:a16="http://schemas.microsoft.com/office/drawing/2014/main" id="{0A140FDA-DA5D-6F43-B651-4DF87E9DF06C}"/>
              </a:ext>
            </a:extLst>
          </p:cNvPr>
          <p:cNvSpPr/>
          <p:nvPr/>
        </p:nvSpPr>
        <p:spPr>
          <a:xfrm>
            <a:off x="228600" y="2378168"/>
            <a:ext cx="2590800" cy="771702"/>
          </a:xfrm>
          <a:prstGeom prst="wedgeRectCallout">
            <a:avLst>
              <a:gd name="adj1" fmla="val 33452"/>
              <a:gd name="adj2" fmla="val 69375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I usually get up at six o’clock.</a:t>
            </a:r>
          </a:p>
        </p:txBody>
      </p:sp>
      <p:sp>
        <p:nvSpPr>
          <p:cNvPr id="12" name="Rectangular Callout 11">
            <a:extLst>
              <a:ext uri="{FF2B5EF4-FFF2-40B4-BE49-F238E27FC236}">
                <a16:creationId xmlns:a16="http://schemas.microsoft.com/office/drawing/2014/main" id="{EDE837F7-67B5-D148-8614-02E547A08DCB}"/>
              </a:ext>
            </a:extLst>
          </p:cNvPr>
          <p:cNvSpPr/>
          <p:nvPr/>
        </p:nvSpPr>
        <p:spPr>
          <a:xfrm>
            <a:off x="5181600" y="971550"/>
            <a:ext cx="2895600" cy="842010"/>
          </a:xfrm>
          <a:prstGeom prst="wedgeRectCallout">
            <a:avLst>
              <a:gd name="adj1" fmla="val 238"/>
              <a:gd name="adj2" fmla="val 99432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At half past five. What time do you get up?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EA88094-03BC-8B4C-B333-ABB9DBDA2F12}"/>
              </a:ext>
            </a:extLst>
          </p:cNvPr>
          <p:cNvSpPr txBox="1">
            <a:spLocks/>
          </p:cNvSpPr>
          <p:nvPr/>
        </p:nvSpPr>
        <p:spPr>
          <a:xfrm>
            <a:off x="6612610" y="4484626"/>
            <a:ext cx="3846013" cy="31287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1000" dirty="0"/>
              <a:t>source: </a:t>
            </a:r>
            <a:r>
              <a:rPr lang="en-US" sz="1000" dirty="0" err="1"/>
              <a:t>piqsels.com</a:t>
            </a:r>
            <a:r>
              <a:rPr lang="en-US" sz="1000" dirty="0"/>
              <a:t>/</a:t>
            </a:r>
            <a:r>
              <a:rPr lang="en-US" sz="1000" dirty="0" err="1"/>
              <a:t>Piqsels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17059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7070"/>
            <a:ext cx="5791200" cy="5877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269282"/>
            <a:ext cx="55626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dirty="0">
                <a:solidFill>
                  <a:schemeClr val="bg1"/>
                </a:solidFill>
                <a:latin typeface="+mj-lt"/>
                <a:cs typeface="Arial" pitchFamily="34" charset="0"/>
              </a:rPr>
              <a:t>Summary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6ECA6AD-6028-CE4B-B03C-5368161EDBCE}"/>
              </a:ext>
            </a:extLst>
          </p:cNvPr>
          <p:cNvSpPr txBox="1">
            <a:spLocks/>
          </p:cNvSpPr>
          <p:nvPr/>
        </p:nvSpPr>
        <p:spPr>
          <a:xfrm>
            <a:off x="500743" y="1047750"/>
            <a:ext cx="8229600" cy="3394472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971550" algn="l"/>
              </a:tabLst>
            </a:pPr>
            <a:r>
              <a:rPr lang="en-US" dirty="0"/>
              <a:t>1. Adverbs of frequency are words that say how often we do things.</a:t>
            </a:r>
          </a:p>
          <a:p>
            <a:pPr marL="268288" indent="0">
              <a:buNone/>
              <a:tabLst>
                <a:tab pos="971550" algn="l"/>
              </a:tabLst>
            </a:pPr>
            <a:r>
              <a:rPr lang="en-US" dirty="0"/>
              <a:t>Example:</a:t>
            </a:r>
          </a:p>
          <a:p>
            <a:pPr marL="268288" indent="0">
              <a:buNone/>
              <a:tabLst>
                <a:tab pos="971550" algn="l"/>
              </a:tabLst>
            </a:pPr>
            <a:r>
              <a:rPr lang="en-US" i="1" dirty="0">
                <a:solidFill>
                  <a:schemeClr val="accent6"/>
                </a:solidFill>
              </a:rPr>
              <a:t>always	usually	often	sometimes	hardly ever	never</a:t>
            </a:r>
          </a:p>
          <a:p>
            <a:pPr marL="0" indent="0">
              <a:buNone/>
              <a:tabLst>
                <a:tab pos="971550" algn="l"/>
              </a:tabLst>
            </a:pPr>
            <a:endParaRPr lang="en-US" i="1" dirty="0"/>
          </a:p>
          <a:p>
            <a:pPr marL="0" indent="0">
              <a:buNone/>
              <a:tabLst>
                <a:tab pos="971550" algn="l"/>
              </a:tabLst>
            </a:pPr>
            <a:r>
              <a:rPr lang="en-US" dirty="0"/>
              <a:t>2. Adverbs of frequency come </a:t>
            </a:r>
            <a:r>
              <a:rPr lang="en-US" u="sng" dirty="0"/>
              <a:t>after</a:t>
            </a:r>
            <a:r>
              <a:rPr lang="en-US" dirty="0"/>
              <a:t> the verb be, but </a:t>
            </a:r>
            <a:r>
              <a:rPr lang="en-US" u="sng" dirty="0"/>
              <a:t>before</a:t>
            </a:r>
            <a:r>
              <a:rPr lang="en-US" dirty="0"/>
              <a:t> other verbs.</a:t>
            </a:r>
          </a:p>
          <a:p>
            <a:pPr indent="-74613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i="1" dirty="0">
                <a:solidFill>
                  <a:schemeClr val="accent6"/>
                </a:solidFill>
              </a:rPr>
              <a:t>I’m usually tired after school.</a:t>
            </a:r>
          </a:p>
          <a:p>
            <a:pPr indent="-74613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i="1" dirty="0">
                <a:solidFill>
                  <a:schemeClr val="accent6"/>
                </a:solidFill>
              </a:rPr>
              <a:t>He’s always happy.</a:t>
            </a:r>
          </a:p>
          <a:p>
            <a:pPr indent="-74613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i="1" dirty="0">
                <a:solidFill>
                  <a:schemeClr val="accent6"/>
                </a:solidFill>
              </a:rPr>
              <a:t>They’re often busy.</a:t>
            </a:r>
          </a:p>
          <a:p>
            <a:pPr indent="-74613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i="1" dirty="0">
                <a:solidFill>
                  <a:schemeClr val="accent6"/>
                </a:solidFill>
              </a:rPr>
              <a:t>I usually have breakfast at 6 a.m.</a:t>
            </a:r>
          </a:p>
          <a:p>
            <a:pPr indent="-74613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i="1" dirty="0">
                <a:solidFill>
                  <a:schemeClr val="accent6"/>
                </a:solidFill>
              </a:rPr>
              <a:t>She sometimes comes on time.</a:t>
            </a:r>
          </a:p>
          <a:p>
            <a:pPr indent="-74613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i="1" dirty="0">
                <a:solidFill>
                  <a:schemeClr val="accent6"/>
                </a:solidFill>
              </a:rPr>
              <a:t>We hardly ever go to that cinema.</a:t>
            </a:r>
          </a:p>
        </p:txBody>
      </p:sp>
    </p:spTree>
    <p:extLst>
      <p:ext uri="{BB962C8B-B14F-4D97-AF65-F5344CB8AC3E}">
        <p14:creationId xmlns:p14="http://schemas.microsoft.com/office/powerpoint/2010/main" val="297453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BAA51BD-9675-944D-951B-99AF4018865B}"/>
              </a:ext>
            </a:extLst>
          </p:cNvPr>
          <p:cNvSpPr txBox="1">
            <a:spLocks/>
          </p:cNvSpPr>
          <p:nvPr/>
        </p:nvSpPr>
        <p:spPr>
          <a:xfrm>
            <a:off x="500743" y="361950"/>
            <a:ext cx="8229600" cy="4267200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dirty="0"/>
              <a:t>3. Other adverbs of frequency are </a:t>
            </a:r>
            <a:r>
              <a:rPr lang="en-US" i="1" dirty="0">
                <a:solidFill>
                  <a:schemeClr val="accent6"/>
                </a:solidFill>
              </a:rPr>
              <a:t>every day/week/month/year/Sunday, once a week, three times a month</a:t>
            </a:r>
            <a:r>
              <a:rPr lang="en-US" i="1" dirty="0"/>
              <a:t>.</a:t>
            </a:r>
            <a:r>
              <a:rPr lang="en-US" dirty="0"/>
              <a:t> They are usually put at the end of sentences.</a:t>
            </a:r>
          </a:p>
          <a:p>
            <a:pPr indent="-120650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i="1" dirty="0">
                <a:solidFill>
                  <a:schemeClr val="accent6"/>
                </a:solidFill>
              </a:rPr>
              <a:t>I play tennis twice a week.</a:t>
            </a:r>
          </a:p>
          <a:p>
            <a:pPr indent="-120650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i="1" dirty="0">
                <a:solidFill>
                  <a:schemeClr val="accent6"/>
                </a:solidFill>
              </a:rPr>
              <a:t>The students have a flag-raising ceremony every Monday.</a:t>
            </a:r>
          </a:p>
          <a:p>
            <a:pPr marL="0" indent="0">
              <a:buNone/>
              <a:tabLst>
                <a:tab pos="971550" algn="l"/>
              </a:tabLst>
            </a:pPr>
            <a:endParaRPr lang="en-US" i="1" dirty="0"/>
          </a:p>
          <a:p>
            <a:pPr marL="0" indent="0">
              <a:buNone/>
              <a:tabLst>
                <a:tab pos="971550" algn="l"/>
              </a:tabLst>
            </a:pPr>
            <a:r>
              <a:rPr lang="en-US" dirty="0"/>
              <a:t>4. When talking about daily activities, we usually include information about time. </a:t>
            </a:r>
          </a:p>
          <a:p>
            <a:pPr marL="0" indent="268288">
              <a:buNone/>
              <a:tabLst>
                <a:tab pos="971550" algn="l"/>
              </a:tabLst>
            </a:pPr>
            <a:r>
              <a:rPr lang="en-US" dirty="0"/>
              <a:t>To ask about time, you can say:</a:t>
            </a:r>
          </a:p>
          <a:p>
            <a:pPr indent="-74613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dirty="0">
                <a:solidFill>
                  <a:schemeClr val="accent6"/>
                </a:solidFill>
              </a:rPr>
              <a:t>What time is it?</a:t>
            </a:r>
          </a:p>
          <a:p>
            <a:pPr indent="-74613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dirty="0">
                <a:solidFill>
                  <a:schemeClr val="accent6"/>
                </a:solidFill>
              </a:rPr>
              <a:t>What’s the time, please?</a:t>
            </a:r>
          </a:p>
          <a:p>
            <a:pPr indent="-74613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dirty="0">
                <a:solidFill>
                  <a:schemeClr val="accent6"/>
                </a:solidFill>
              </a:rPr>
              <a:t>Do you have the time?</a:t>
            </a:r>
          </a:p>
          <a:p>
            <a:pPr indent="-74613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dirty="0">
                <a:solidFill>
                  <a:schemeClr val="accent6"/>
                </a:solidFill>
              </a:rPr>
              <a:t>Could you tell me what time it is?</a:t>
            </a:r>
          </a:p>
          <a:p>
            <a:pPr indent="-74613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dirty="0">
                <a:solidFill>
                  <a:schemeClr val="accent6"/>
                </a:solidFill>
              </a:rPr>
              <a:t>What time do you go to school?</a:t>
            </a:r>
          </a:p>
          <a:p>
            <a:pPr indent="-74613"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dirty="0">
                <a:solidFill>
                  <a:schemeClr val="accent6"/>
                </a:solidFill>
              </a:rPr>
              <a:t>What time is the English class on Monday?</a:t>
            </a:r>
          </a:p>
          <a:p>
            <a:pPr marL="0" indent="0">
              <a:buNone/>
              <a:tabLst>
                <a:tab pos="971550" algn="l"/>
              </a:tabLs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53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BAA51BD-9675-944D-951B-99AF4018865B}"/>
              </a:ext>
            </a:extLst>
          </p:cNvPr>
          <p:cNvSpPr txBox="1">
            <a:spLocks/>
          </p:cNvSpPr>
          <p:nvPr/>
        </p:nvSpPr>
        <p:spPr>
          <a:xfrm>
            <a:off x="990600" y="666750"/>
            <a:ext cx="7162800" cy="3623072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dirty="0"/>
              <a:t>To tell the time, you can say: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dirty="0">
                <a:solidFill>
                  <a:schemeClr val="accent6"/>
                </a:solidFill>
              </a:rPr>
              <a:t>It’s nine o’clock.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dirty="0">
                <a:solidFill>
                  <a:schemeClr val="accent6"/>
                </a:solidFill>
              </a:rPr>
              <a:t>It’s ten past nine.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dirty="0">
                <a:solidFill>
                  <a:schemeClr val="accent6"/>
                </a:solidFill>
              </a:rPr>
              <a:t>It’s quarter past nine.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dirty="0">
                <a:solidFill>
                  <a:schemeClr val="accent6"/>
                </a:solidFill>
              </a:rPr>
              <a:t>It’s half past nine.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dirty="0">
                <a:solidFill>
                  <a:schemeClr val="accent6"/>
                </a:solidFill>
              </a:rPr>
              <a:t>It’s twenty-five to ten.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dirty="0">
                <a:solidFill>
                  <a:schemeClr val="accent6"/>
                </a:solidFill>
              </a:rPr>
              <a:t>It’s quarter to ten.</a:t>
            </a:r>
          </a:p>
          <a:p>
            <a:pPr marL="0" indent="0">
              <a:buNone/>
              <a:tabLst>
                <a:tab pos="971550" algn="l"/>
              </a:tabLst>
            </a:pPr>
            <a:endParaRPr lang="en-US" dirty="0"/>
          </a:p>
          <a:p>
            <a:pPr marL="0" indent="0">
              <a:buNone/>
              <a:tabLst>
                <a:tab pos="971550" algn="l"/>
              </a:tabLst>
            </a:pPr>
            <a:r>
              <a:rPr lang="en-US" dirty="0"/>
              <a:t>In telling time, sometimes you use </a:t>
            </a:r>
            <a:r>
              <a:rPr lang="en-US" i="1" dirty="0"/>
              <a:t>a.m.</a:t>
            </a:r>
            <a:r>
              <a:rPr lang="en-US" dirty="0"/>
              <a:t> and </a:t>
            </a:r>
            <a:r>
              <a:rPr lang="en-US" i="1" dirty="0"/>
              <a:t>p.m.</a:t>
            </a:r>
          </a:p>
          <a:p>
            <a:pPr>
              <a:tabLst>
                <a:tab pos="971550" algn="l"/>
              </a:tabLst>
            </a:pPr>
            <a:r>
              <a:rPr lang="en-US" dirty="0"/>
              <a:t>a.m. (ante meridiem) refers to 12 midnight – 12 noon.</a:t>
            </a:r>
          </a:p>
          <a:p>
            <a:pPr>
              <a:tabLst>
                <a:tab pos="971550" algn="l"/>
              </a:tabLst>
            </a:pPr>
            <a:r>
              <a:rPr lang="en-US" dirty="0"/>
              <a:t>p.m. (post meridiem) refers to 12 noon – 12 midnight.</a:t>
            </a:r>
          </a:p>
        </p:txBody>
      </p:sp>
    </p:spTree>
    <p:extLst>
      <p:ext uri="{BB962C8B-B14F-4D97-AF65-F5344CB8AC3E}">
        <p14:creationId xmlns:p14="http://schemas.microsoft.com/office/powerpoint/2010/main" val="256824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4664DD1B-C9DA-B94A-B001-18E84929A3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17" r="81700"/>
          <a:stretch/>
        </p:blipFill>
        <p:spPr>
          <a:xfrm>
            <a:off x="10857" y="4766078"/>
            <a:ext cx="1447210" cy="3973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C16FC8F-F7A1-CC4A-9D48-2DC6940C0E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725" y="0"/>
            <a:ext cx="7718042" cy="514933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713008B-5C94-1847-AF27-39F40813FF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6" r="81700"/>
          <a:stretch/>
        </p:blipFill>
        <p:spPr>
          <a:xfrm>
            <a:off x="10857" y="7853"/>
            <a:ext cx="1447210" cy="501015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169634" y="513060"/>
            <a:ext cx="3587146" cy="787104"/>
            <a:chOff x="1347257" y="545950"/>
            <a:chExt cx="3462226" cy="890291"/>
          </a:xfrm>
        </p:grpSpPr>
        <p:grpSp>
          <p:nvGrpSpPr>
            <p:cNvPr id="15" name="Group 14"/>
            <p:cNvGrpSpPr/>
            <p:nvPr/>
          </p:nvGrpSpPr>
          <p:grpSpPr>
            <a:xfrm>
              <a:off x="1347257" y="545950"/>
              <a:ext cx="3462226" cy="890291"/>
              <a:chOff x="1347257" y="545950"/>
              <a:chExt cx="3462226" cy="89029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Rectangle 28"/>
              <p:cNvSpPr/>
              <p:nvPr/>
            </p:nvSpPr>
            <p:spPr>
              <a:xfrm>
                <a:off x="1388493" y="545950"/>
                <a:ext cx="3345458" cy="8902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1347257" y="720723"/>
                <a:ext cx="3462226" cy="469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385763">
                  <a:defRPr/>
                </a:pPr>
                <a:r>
                  <a:rPr lang="en-GB" sz="2100" b="1" kern="0" spc="28" dirty="0">
                    <a:solidFill>
                      <a:prstClr val="black"/>
                    </a:solidFill>
                  </a:rPr>
                  <a:t>I Hardly Ever Watch TV</a:t>
                </a:r>
              </a:p>
            </p:txBody>
          </p:sp>
        </p:grpSp>
        <p:sp>
          <p:nvSpPr>
            <p:cNvPr id="28" name="Rectangle 27"/>
            <p:cNvSpPr/>
            <p:nvPr/>
          </p:nvSpPr>
          <p:spPr>
            <a:xfrm>
              <a:off x="4733951" y="545950"/>
              <a:ext cx="75532" cy="890291"/>
            </a:xfrm>
            <a:prstGeom prst="rect">
              <a:avLst/>
            </a:prstGeom>
            <a:solidFill>
              <a:srgbClr val="696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12620" y="199660"/>
            <a:ext cx="1348808" cy="937031"/>
            <a:chOff x="55507" y="128083"/>
            <a:chExt cx="1798411" cy="1249375"/>
          </a:xfrm>
        </p:grpSpPr>
        <p:sp>
          <p:nvSpPr>
            <p:cNvPr id="32" name="Rectangle 31"/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F451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92234" y="128083"/>
              <a:ext cx="1111502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spc="38" dirty="0">
                  <a:solidFill>
                    <a:schemeClr val="bg1">
                      <a:lumMod val="95000"/>
                    </a:schemeClr>
                  </a:solidFill>
                </a:rPr>
                <a:t>BAB 5 </a:t>
              </a:r>
              <a:endParaRPr lang="id-ID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213385" y="125819"/>
            <a:ext cx="378257" cy="1174344"/>
            <a:chOff x="1389861" y="29628"/>
            <a:chExt cx="504343" cy="1406612"/>
          </a:xfrm>
        </p:grpSpPr>
        <p:sp>
          <p:nvSpPr>
            <p:cNvPr id="38" name="Rectangle 37"/>
            <p:cNvSpPr/>
            <p:nvPr/>
          </p:nvSpPr>
          <p:spPr>
            <a:xfrm>
              <a:off x="1389861" y="537122"/>
              <a:ext cx="72252" cy="899118"/>
            </a:xfrm>
            <a:prstGeom prst="rect">
              <a:avLst/>
            </a:prstGeom>
            <a:solidFill>
              <a:srgbClr val="696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rgbClr val="696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0" name="Oval 39"/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rgbClr val="696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1" name="Rectangle 40"/>
            <p:cNvSpPr/>
            <p:nvPr/>
          </p:nvSpPr>
          <p:spPr>
            <a:xfrm rot="16200000">
              <a:off x="1587369" y="340315"/>
              <a:ext cx="69041" cy="464056"/>
            </a:xfrm>
            <a:prstGeom prst="rect">
              <a:avLst/>
            </a:prstGeom>
            <a:solidFill>
              <a:srgbClr val="696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726EAFC4-3348-EE49-ABE3-FDFCEF0D36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7" y="4680836"/>
            <a:ext cx="9144000" cy="48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56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7070"/>
            <a:ext cx="5791200" cy="5877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269282"/>
            <a:ext cx="55626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dirty="0">
                <a:solidFill>
                  <a:schemeClr val="bg1"/>
                </a:solidFill>
                <a:latin typeface="+mj-lt"/>
                <a:cs typeface="Arial" pitchFamily="34" charset="0"/>
              </a:rPr>
              <a:t>A. Days of the Week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C8BF40-A246-514A-8386-86700491C6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4782"/>
            <a:ext cx="6978296" cy="375248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E38EA50-87C5-8242-9F2D-163545E47FB8}"/>
              </a:ext>
            </a:extLst>
          </p:cNvPr>
          <p:cNvSpPr txBox="1">
            <a:spLocks/>
          </p:cNvSpPr>
          <p:nvPr/>
        </p:nvSpPr>
        <p:spPr>
          <a:xfrm>
            <a:off x="6400800" y="3638550"/>
            <a:ext cx="3846013" cy="31287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1000" dirty="0"/>
              <a:t>source: </a:t>
            </a:r>
            <a:r>
              <a:rPr lang="en-US" sz="1000" dirty="0" err="1"/>
              <a:t>freepik.com</a:t>
            </a:r>
            <a:r>
              <a:rPr lang="en-US" sz="1000" dirty="0"/>
              <a:t>/</a:t>
            </a:r>
            <a:r>
              <a:rPr lang="en-US" sz="1000" dirty="0" err="1"/>
              <a:t>brgfx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6795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7070"/>
            <a:ext cx="5791200" cy="5877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269282"/>
            <a:ext cx="55626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dirty="0">
                <a:solidFill>
                  <a:schemeClr val="bg1"/>
                </a:solidFill>
                <a:latin typeface="+mj-lt"/>
                <a:cs typeface="Arial" pitchFamily="34" charset="0"/>
              </a:rPr>
              <a:t>B. Months of the Year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1727A4-512E-A54F-8943-B7E0E7C9F7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971550"/>
            <a:ext cx="6400800" cy="3586864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A3CCC26-A282-E645-B6B6-CE8666BE6B62}"/>
              </a:ext>
            </a:extLst>
          </p:cNvPr>
          <p:cNvSpPr txBox="1">
            <a:spLocks/>
          </p:cNvSpPr>
          <p:nvPr/>
        </p:nvSpPr>
        <p:spPr>
          <a:xfrm>
            <a:off x="5931976" y="4469539"/>
            <a:ext cx="3846013" cy="31287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1000" dirty="0"/>
              <a:t>source: </a:t>
            </a:r>
            <a:r>
              <a:rPr lang="en-US" sz="1000" dirty="0" err="1"/>
              <a:t>freepik.com</a:t>
            </a:r>
            <a:r>
              <a:rPr lang="en-US" sz="1000" dirty="0"/>
              <a:t>/</a:t>
            </a:r>
            <a:r>
              <a:rPr lang="en-US" sz="1000" dirty="0" err="1"/>
              <a:t>brgfx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54082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7070"/>
            <a:ext cx="5791200" cy="5877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09600" y="267070"/>
            <a:ext cx="55626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dirty="0">
                <a:solidFill>
                  <a:schemeClr val="bg1"/>
                </a:solidFill>
                <a:latin typeface="+mj-lt"/>
                <a:cs typeface="Arial" pitchFamily="34" charset="0"/>
              </a:rPr>
              <a:t>C. Adverbs of Frequency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FEFF819-3EA5-2945-B16C-0A2FFAA909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537106"/>
              </p:ext>
            </p:extLst>
          </p:nvPr>
        </p:nvGraphicFramePr>
        <p:xfrm>
          <a:off x="762000" y="879275"/>
          <a:ext cx="762000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649442203"/>
                    </a:ext>
                  </a:extLst>
                </a:gridCol>
                <a:gridCol w="3225800">
                  <a:extLst>
                    <a:ext uri="{9D8B030D-6E8A-4147-A177-3AD203B41FA5}">
                      <a16:colId xmlns:a16="http://schemas.microsoft.com/office/drawing/2014/main" val="2839233110"/>
                    </a:ext>
                  </a:extLst>
                </a:gridCol>
                <a:gridCol w="3556000">
                  <a:extLst>
                    <a:ext uri="{9D8B030D-6E8A-4147-A177-3AD203B41FA5}">
                      <a16:colId xmlns:a16="http://schemas.microsoft.com/office/drawing/2014/main" val="27294017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Adverbs of Frequency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Example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44587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Always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 always study after class.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4464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Usually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 usually walk to work.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39605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80%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Normally/Generally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 normally get good marks.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6102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70%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Often/Frequently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 often read in bed at night.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0354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Sometimes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I sometimes sing in the shower.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7227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Occasionally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 occasionally go to bed late.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663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Seldom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 seldom put salt on my food.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98419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Hardly Ever/Rarely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 hardly ever get angry.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64786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Never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Vegetarians never eat meat.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29283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774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7FFF74-7D91-8045-B817-68D0923B85D8}"/>
              </a:ext>
            </a:extLst>
          </p:cNvPr>
          <p:cNvSpPr txBox="1">
            <a:spLocks/>
          </p:cNvSpPr>
          <p:nvPr/>
        </p:nvSpPr>
        <p:spPr>
          <a:xfrm>
            <a:off x="533400" y="361950"/>
            <a:ext cx="3581400" cy="457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700" b="1" dirty="0">
                <a:solidFill>
                  <a:srgbClr val="00B0F0"/>
                </a:solidFill>
                <a:latin typeface="+mj-lt"/>
              </a:rPr>
              <a:t>Practice the dialogue</a:t>
            </a:r>
            <a:endParaRPr lang="en-US" sz="2700" dirty="0">
              <a:solidFill>
                <a:srgbClr val="00B0F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828DBF-EA19-7646-B0BC-F3F5CE99C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187" b="100000" l="9940" r="92169">
                        <a14:foregroundMark x1="67269" y1="51054" x2="67570" y2="70331"/>
                        <a14:foregroundMark x1="29719" y1="16717" x2="31627" y2="16114"/>
                        <a14:foregroundMark x1="27008" y1="53163" x2="28313" y2="62048"/>
                        <a14:foregroundMark x1="33434" y1="14608" x2="34639" y2="15060"/>
                        <a14:backgroundMark x1="27410" y1="14006" x2="23394" y2="32380"/>
                        <a14:backgroundMark x1="49900" y1="43373" x2="52108" y2="48946"/>
                        <a14:backgroundMark x1="83835" y1="11898" x2="87550" y2="21536"/>
                        <a14:backgroundMark x1="59337" y1="34187" x2="56526" y2="22892"/>
                        <a14:backgroundMark x1="84036" y1="91416" x2="85643" y2="977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222" y="1733550"/>
            <a:ext cx="4600978" cy="3067319"/>
          </a:xfrm>
          <a:prstGeom prst="rect">
            <a:avLst/>
          </a:prstGeom>
        </p:spPr>
      </p:pic>
      <p:sp>
        <p:nvSpPr>
          <p:cNvPr id="10" name="Rectangular Callout 9">
            <a:extLst>
              <a:ext uri="{FF2B5EF4-FFF2-40B4-BE49-F238E27FC236}">
                <a16:creationId xmlns:a16="http://schemas.microsoft.com/office/drawing/2014/main" id="{32FBDBA7-BAD4-AE48-AB5A-487309EAAA26}"/>
              </a:ext>
            </a:extLst>
          </p:cNvPr>
          <p:cNvSpPr/>
          <p:nvPr/>
        </p:nvSpPr>
        <p:spPr>
          <a:xfrm>
            <a:off x="838200" y="1047750"/>
            <a:ext cx="2438400" cy="765810"/>
          </a:xfrm>
          <a:prstGeom prst="wedgeRectCallout">
            <a:avLst>
              <a:gd name="adj1" fmla="val 33452"/>
              <a:gd name="adj2" fmla="val 69375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I clean up my room once a week.</a:t>
            </a:r>
          </a:p>
        </p:txBody>
      </p:sp>
      <p:sp>
        <p:nvSpPr>
          <p:cNvPr id="11" name="Rectangular Callout 10">
            <a:extLst>
              <a:ext uri="{FF2B5EF4-FFF2-40B4-BE49-F238E27FC236}">
                <a16:creationId xmlns:a16="http://schemas.microsoft.com/office/drawing/2014/main" id="{0A140FDA-DA5D-6F43-B651-4DF87E9DF06C}"/>
              </a:ext>
            </a:extLst>
          </p:cNvPr>
          <p:cNvSpPr/>
          <p:nvPr/>
        </p:nvSpPr>
        <p:spPr>
          <a:xfrm>
            <a:off x="228600" y="2378168"/>
            <a:ext cx="2590800" cy="771702"/>
          </a:xfrm>
          <a:prstGeom prst="wedgeRectCallout">
            <a:avLst>
              <a:gd name="adj1" fmla="val 33452"/>
              <a:gd name="adj2" fmla="val 69375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I never eat vegetables because I don’t like them.</a:t>
            </a:r>
          </a:p>
        </p:txBody>
      </p:sp>
      <p:sp>
        <p:nvSpPr>
          <p:cNvPr id="12" name="Rectangular Callout 11">
            <a:extLst>
              <a:ext uri="{FF2B5EF4-FFF2-40B4-BE49-F238E27FC236}">
                <a16:creationId xmlns:a16="http://schemas.microsoft.com/office/drawing/2014/main" id="{EDE837F7-67B5-D148-8614-02E547A08DCB}"/>
              </a:ext>
            </a:extLst>
          </p:cNvPr>
          <p:cNvSpPr/>
          <p:nvPr/>
        </p:nvSpPr>
        <p:spPr>
          <a:xfrm>
            <a:off x="5181600" y="1047750"/>
            <a:ext cx="2895600" cy="765810"/>
          </a:xfrm>
          <a:prstGeom prst="wedgeRectCallout">
            <a:avLst>
              <a:gd name="adj1" fmla="val 238"/>
              <a:gd name="adj2" fmla="val 99432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I don’t. I only clean up my room once every two weeks.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ular Callout 12">
            <a:extLst>
              <a:ext uri="{FF2B5EF4-FFF2-40B4-BE49-F238E27FC236}">
                <a16:creationId xmlns:a16="http://schemas.microsoft.com/office/drawing/2014/main" id="{8139722F-EB34-094E-BB19-92187804A179}"/>
              </a:ext>
            </a:extLst>
          </p:cNvPr>
          <p:cNvSpPr/>
          <p:nvPr/>
        </p:nvSpPr>
        <p:spPr>
          <a:xfrm>
            <a:off x="6096000" y="2384060"/>
            <a:ext cx="2895600" cy="765810"/>
          </a:xfrm>
          <a:prstGeom prst="wedgeRectCallout">
            <a:avLst>
              <a:gd name="adj1" fmla="val 238"/>
              <a:gd name="adj2" fmla="val 99432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I sometimes eat vegetables because my mother asks me.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AAF8B32-C3CF-D943-BE3B-130910EC6CFB}"/>
              </a:ext>
            </a:extLst>
          </p:cNvPr>
          <p:cNvSpPr txBox="1">
            <a:spLocks/>
          </p:cNvSpPr>
          <p:nvPr/>
        </p:nvSpPr>
        <p:spPr>
          <a:xfrm>
            <a:off x="5931976" y="4469539"/>
            <a:ext cx="3846013" cy="31287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1000" dirty="0"/>
              <a:t>source: </a:t>
            </a:r>
            <a:r>
              <a:rPr lang="en-US" sz="1000" dirty="0" err="1"/>
              <a:t>freepik.com</a:t>
            </a:r>
            <a:r>
              <a:rPr lang="en-US" sz="1000" dirty="0"/>
              <a:t>/</a:t>
            </a:r>
            <a:r>
              <a:rPr lang="en-US" sz="1000" dirty="0" err="1"/>
              <a:t>gpointstudio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05519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7070"/>
            <a:ext cx="5791200" cy="5877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269282"/>
            <a:ext cx="55626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dirty="0">
                <a:solidFill>
                  <a:schemeClr val="bg1"/>
                </a:solidFill>
                <a:latin typeface="+mj-lt"/>
                <a:cs typeface="Arial" pitchFamily="34" charset="0"/>
              </a:rPr>
              <a:t>D. TV </a:t>
            </a:r>
            <a:r>
              <a:rPr lang="en-US" sz="2400" dirty="0" err="1">
                <a:solidFill>
                  <a:schemeClr val="bg1"/>
                </a:solidFill>
                <a:latin typeface="+mj-lt"/>
                <a:cs typeface="Arial" pitchFamily="34" charset="0"/>
              </a:rPr>
              <a:t>Programmes</a:t>
            </a:r>
            <a:endParaRPr lang="en-US" sz="24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F06D5E-C019-2542-8D7B-ABDCF072592C}"/>
              </a:ext>
            </a:extLst>
          </p:cNvPr>
          <p:cNvSpPr txBox="1">
            <a:spLocks/>
          </p:cNvSpPr>
          <p:nvPr/>
        </p:nvSpPr>
        <p:spPr>
          <a:xfrm>
            <a:off x="674842" y="2181931"/>
            <a:ext cx="1404257" cy="32310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1500" dirty="0"/>
              <a:t>The news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89F2032-7C2A-EB4C-B14C-74FC28E94E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76" y="1083382"/>
            <a:ext cx="1647824" cy="10985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FDBF4DC-E562-9A40-8B57-FCAAD2139F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863" y="1083382"/>
            <a:ext cx="1647825" cy="10985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5E4FC4-816D-8B48-986F-CB600C68B07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751" y="1083382"/>
            <a:ext cx="1647825" cy="10985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F4D69AA-1C6D-F645-A518-22BFF5EDF7B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8" t="5184" r="3745" b="7874"/>
          <a:stretch/>
        </p:blipFill>
        <p:spPr>
          <a:xfrm>
            <a:off x="6901775" y="1083382"/>
            <a:ext cx="1764720" cy="11224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2316E66-4665-1646-B88F-4FB3120132E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083" y="2958933"/>
            <a:ext cx="1647824" cy="109854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942D2D8-8D19-2640-90B6-138B6E763C2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2730332"/>
            <a:ext cx="1660948" cy="13271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508C2EA-0564-FF47-879D-F188BA3D49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824" y="2569995"/>
            <a:ext cx="1647824" cy="1647824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94E1188-5765-7649-BFB8-856526F580D5}"/>
              </a:ext>
            </a:extLst>
          </p:cNvPr>
          <p:cNvSpPr txBox="1">
            <a:spLocks/>
          </p:cNvSpPr>
          <p:nvPr/>
        </p:nvSpPr>
        <p:spPr>
          <a:xfrm>
            <a:off x="2676864" y="2204964"/>
            <a:ext cx="1642962" cy="32310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1500" dirty="0"/>
              <a:t>Sport </a:t>
            </a:r>
            <a:r>
              <a:rPr lang="en-US" sz="1500" dirty="0" err="1"/>
              <a:t>programmes</a:t>
            </a:r>
            <a:endParaRPr lang="en-US" sz="15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9872297-8C9E-EE4A-9CCA-356EA8D0A3AE}"/>
              </a:ext>
            </a:extLst>
          </p:cNvPr>
          <p:cNvSpPr txBox="1">
            <a:spLocks/>
          </p:cNvSpPr>
          <p:nvPr/>
        </p:nvSpPr>
        <p:spPr>
          <a:xfrm>
            <a:off x="4908672" y="2181931"/>
            <a:ext cx="1404257" cy="32310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1500" dirty="0"/>
              <a:t>Talk shows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4FF2E4B-E5C4-5E47-AEBD-54E485550537}"/>
              </a:ext>
            </a:extLst>
          </p:cNvPr>
          <p:cNvSpPr txBox="1">
            <a:spLocks/>
          </p:cNvSpPr>
          <p:nvPr/>
        </p:nvSpPr>
        <p:spPr>
          <a:xfrm>
            <a:off x="7082006" y="2204964"/>
            <a:ext cx="1404257" cy="32310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1500" dirty="0"/>
              <a:t>Game shows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432B78F-1EB6-7547-A347-650836EDE87F}"/>
              </a:ext>
            </a:extLst>
          </p:cNvPr>
          <p:cNvSpPr txBox="1">
            <a:spLocks/>
          </p:cNvSpPr>
          <p:nvPr/>
        </p:nvSpPr>
        <p:spPr>
          <a:xfrm>
            <a:off x="1661866" y="4057482"/>
            <a:ext cx="1404257" cy="32310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1500" dirty="0"/>
              <a:t>Comedy shows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D9ED01F9-82EA-E44F-A2E8-1C40A4528129}"/>
              </a:ext>
            </a:extLst>
          </p:cNvPr>
          <p:cNvSpPr txBox="1">
            <a:spLocks/>
          </p:cNvSpPr>
          <p:nvPr/>
        </p:nvSpPr>
        <p:spPr>
          <a:xfrm>
            <a:off x="3926236" y="4056265"/>
            <a:ext cx="1404257" cy="32310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1500" dirty="0"/>
              <a:t>Documentaries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24820F48-87F0-9F45-B511-147E3082235E}"/>
              </a:ext>
            </a:extLst>
          </p:cNvPr>
          <p:cNvSpPr txBox="1">
            <a:spLocks/>
          </p:cNvSpPr>
          <p:nvPr/>
        </p:nvSpPr>
        <p:spPr>
          <a:xfrm>
            <a:off x="6190607" y="4056265"/>
            <a:ext cx="1404257" cy="32310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1500" dirty="0"/>
              <a:t>Cartoons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D84CECF-6463-C642-91DA-B4061562FBAE}"/>
              </a:ext>
            </a:extLst>
          </p:cNvPr>
          <p:cNvSpPr txBox="1">
            <a:spLocks/>
          </p:cNvSpPr>
          <p:nvPr/>
        </p:nvSpPr>
        <p:spPr>
          <a:xfrm>
            <a:off x="3713231" y="2673098"/>
            <a:ext cx="3846013" cy="31287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1000" dirty="0"/>
              <a:t>source: </a:t>
            </a:r>
            <a:r>
              <a:rPr lang="en-US" sz="1000" dirty="0" err="1"/>
              <a:t>freepik.com</a:t>
            </a:r>
            <a:r>
              <a:rPr lang="en-US" sz="1000" dirty="0"/>
              <a:t>/</a:t>
            </a:r>
            <a:r>
              <a:rPr lang="en-US" sz="1000" dirty="0" err="1"/>
              <a:t>Rawpixel.com</a:t>
            </a:r>
            <a:endParaRPr lang="en-US" sz="1000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A8CB9DE7-C56E-6C44-A6E0-ACC17E4C0EBE}"/>
              </a:ext>
            </a:extLst>
          </p:cNvPr>
          <p:cNvSpPr txBox="1">
            <a:spLocks/>
          </p:cNvSpPr>
          <p:nvPr/>
        </p:nvSpPr>
        <p:spPr>
          <a:xfrm>
            <a:off x="1452192" y="2716004"/>
            <a:ext cx="3846013" cy="31287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1000" dirty="0"/>
              <a:t>source: </a:t>
            </a:r>
            <a:r>
              <a:rPr lang="en-US" sz="1000" dirty="0" err="1"/>
              <a:t>freepik.com</a:t>
            </a:r>
            <a:r>
              <a:rPr lang="en-US" sz="1000" dirty="0"/>
              <a:t>/</a:t>
            </a:r>
            <a:r>
              <a:rPr lang="en-US" sz="1000" dirty="0" err="1"/>
              <a:t>freepik</a:t>
            </a:r>
            <a:endParaRPr lang="en-US" sz="1000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96885192-A231-5A4A-97E4-E6DCBC983A9B}"/>
              </a:ext>
            </a:extLst>
          </p:cNvPr>
          <p:cNvSpPr txBox="1">
            <a:spLocks/>
          </p:cNvSpPr>
          <p:nvPr/>
        </p:nvSpPr>
        <p:spPr>
          <a:xfrm>
            <a:off x="6093041" y="2546082"/>
            <a:ext cx="3846013" cy="31287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1000" dirty="0"/>
              <a:t>source: </a:t>
            </a:r>
            <a:r>
              <a:rPr lang="en-US" sz="1000" dirty="0" err="1"/>
              <a:t>freepik.com</a:t>
            </a:r>
            <a:r>
              <a:rPr lang="en-US" sz="1000" dirty="0"/>
              <a:t>/</a:t>
            </a:r>
            <a:r>
              <a:rPr lang="en-US" sz="1000" dirty="0" err="1"/>
              <a:t>pch.veector</a:t>
            </a:r>
            <a:endParaRPr lang="en-US" sz="1000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F9A9D6CC-23B9-544A-A289-F30E3B160726}"/>
              </a:ext>
            </a:extLst>
          </p:cNvPr>
          <p:cNvSpPr txBox="1">
            <a:spLocks/>
          </p:cNvSpPr>
          <p:nvPr/>
        </p:nvSpPr>
        <p:spPr>
          <a:xfrm>
            <a:off x="2603052" y="811555"/>
            <a:ext cx="3846013" cy="31287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1000" dirty="0"/>
              <a:t>source: </a:t>
            </a:r>
            <a:r>
              <a:rPr lang="en-US" sz="1000" dirty="0" err="1"/>
              <a:t>freepik.com</a:t>
            </a:r>
            <a:r>
              <a:rPr lang="en-US" sz="1000" dirty="0"/>
              <a:t>/</a:t>
            </a:r>
            <a:r>
              <a:rPr lang="en-US" sz="1000" dirty="0" err="1"/>
              <a:t>macrovector</a:t>
            </a:r>
            <a:endParaRPr lang="en-US" sz="1000" dirty="0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1AF85C16-0E1D-9B45-A053-F8D05759FDB8}"/>
              </a:ext>
            </a:extLst>
          </p:cNvPr>
          <p:cNvSpPr txBox="1">
            <a:spLocks/>
          </p:cNvSpPr>
          <p:nvPr/>
        </p:nvSpPr>
        <p:spPr>
          <a:xfrm>
            <a:off x="4668526" y="825238"/>
            <a:ext cx="3846013" cy="31287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1000" dirty="0"/>
              <a:t>source: </a:t>
            </a:r>
            <a:r>
              <a:rPr lang="en-US" sz="1000" dirty="0" err="1"/>
              <a:t>freepik.com</a:t>
            </a:r>
            <a:r>
              <a:rPr lang="en-US" sz="1000" dirty="0"/>
              <a:t>/</a:t>
            </a:r>
            <a:r>
              <a:rPr lang="en-US" sz="1000" dirty="0" err="1"/>
              <a:t>pch.vector</a:t>
            </a:r>
            <a:endParaRPr lang="en-US" sz="1000" dirty="0"/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E91D4F0D-1E8A-C743-B344-BBD70F317F03}"/>
              </a:ext>
            </a:extLst>
          </p:cNvPr>
          <p:cNvSpPr txBox="1">
            <a:spLocks/>
          </p:cNvSpPr>
          <p:nvPr/>
        </p:nvSpPr>
        <p:spPr>
          <a:xfrm>
            <a:off x="6743488" y="811555"/>
            <a:ext cx="3846013" cy="31287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1000" dirty="0"/>
              <a:t>source: </a:t>
            </a:r>
            <a:r>
              <a:rPr lang="en-US" sz="1000" dirty="0" err="1"/>
              <a:t>freepik.com</a:t>
            </a:r>
            <a:r>
              <a:rPr lang="en-US" sz="1000" dirty="0"/>
              <a:t>/</a:t>
            </a:r>
            <a:r>
              <a:rPr lang="en-US" sz="1000" dirty="0" err="1"/>
              <a:t>pch.vector</a:t>
            </a:r>
            <a:endParaRPr lang="en-US" sz="1000" dirty="0"/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EF4E0851-1DAE-7B45-8F9E-8B300D72DF7C}"/>
              </a:ext>
            </a:extLst>
          </p:cNvPr>
          <p:cNvSpPr txBox="1">
            <a:spLocks/>
          </p:cNvSpPr>
          <p:nvPr/>
        </p:nvSpPr>
        <p:spPr>
          <a:xfrm>
            <a:off x="500193" y="825237"/>
            <a:ext cx="3846013" cy="31287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1000" dirty="0"/>
              <a:t>source: </a:t>
            </a:r>
            <a:r>
              <a:rPr lang="en-US" sz="1000" dirty="0" err="1"/>
              <a:t>freepik.com</a:t>
            </a:r>
            <a:r>
              <a:rPr lang="en-US" sz="1000" dirty="0"/>
              <a:t>/</a:t>
            </a:r>
            <a:r>
              <a:rPr lang="en-US" sz="1000" dirty="0" err="1"/>
              <a:t>macrovector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72818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7070"/>
            <a:ext cx="5791200" cy="5877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269282"/>
            <a:ext cx="55626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dirty="0">
                <a:solidFill>
                  <a:schemeClr val="bg1"/>
                </a:solidFill>
                <a:latin typeface="+mj-lt"/>
                <a:cs typeface="Arial" pitchFamily="34" charset="0"/>
              </a:rPr>
              <a:t>E. Information about Time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74EC782-5A15-BC47-9E9D-38CAB27C324D}"/>
              </a:ext>
            </a:extLst>
          </p:cNvPr>
          <p:cNvSpPr txBox="1">
            <a:spLocks/>
          </p:cNvSpPr>
          <p:nvPr/>
        </p:nvSpPr>
        <p:spPr>
          <a:xfrm>
            <a:off x="762000" y="1047750"/>
            <a:ext cx="7772400" cy="3962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400" dirty="0"/>
              <a:t>When talking about daily activities, we usually include information about time. To ask about time, you can say: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400" dirty="0">
                <a:solidFill>
                  <a:schemeClr val="accent6"/>
                </a:solidFill>
              </a:rPr>
              <a:t>What time is it?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400" dirty="0">
                <a:solidFill>
                  <a:schemeClr val="accent6"/>
                </a:solidFill>
              </a:rPr>
              <a:t>What’s the time, please?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400" dirty="0">
                <a:solidFill>
                  <a:schemeClr val="accent6"/>
                </a:solidFill>
              </a:rPr>
              <a:t>Do you have the time?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400" dirty="0">
                <a:solidFill>
                  <a:schemeClr val="accent6"/>
                </a:solidFill>
              </a:rPr>
              <a:t>Could you tell me what time it is?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400" dirty="0">
                <a:solidFill>
                  <a:schemeClr val="accent6"/>
                </a:solidFill>
              </a:rPr>
              <a:t>What time do you go to school?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400" dirty="0">
                <a:solidFill>
                  <a:schemeClr val="accent6"/>
                </a:solidFill>
              </a:rPr>
              <a:t>What time is the English class on Monday?</a:t>
            </a:r>
          </a:p>
        </p:txBody>
      </p:sp>
    </p:spTree>
    <p:extLst>
      <p:ext uri="{BB962C8B-B14F-4D97-AF65-F5344CB8AC3E}">
        <p14:creationId xmlns:p14="http://schemas.microsoft.com/office/powerpoint/2010/main" val="302162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7070"/>
            <a:ext cx="5791200" cy="5877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269282"/>
            <a:ext cx="55626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dirty="0">
                <a:solidFill>
                  <a:schemeClr val="bg1"/>
                </a:solidFill>
                <a:latin typeface="+mj-lt"/>
                <a:cs typeface="Arial" pitchFamily="34" charset="0"/>
              </a:rPr>
              <a:t>E. Information about Time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74EC782-5A15-BC47-9E9D-38CAB27C324D}"/>
              </a:ext>
            </a:extLst>
          </p:cNvPr>
          <p:cNvSpPr txBox="1">
            <a:spLocks/>
          </p:cNvSpPr>
          <p:nvPr/>
        </p:nvSpPr>
        <p:spPr>
          <a:xfrm>
            <a:off x="762000" y="863258"/>
            <a:ext cx="7391400" cy="368969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971550" algn="l"/>
              </a:tabLst>
            </a:pPr>
            <a:r>
              <a:rPr lang="en-US" sz="2000" dirty="0"/>
              <a:t>To tell the time, you can say: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000" dirty="0">
                <a:solidFill>
                  <a:schemeClr val="accent6"/>
                </a:solidFill>
              </a:rPr>
              <a:t>It’s nine o’clock.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000" dirty="0">
                <a:solidFill>
                  <a:schemeClr val="accent6"/>
                </a:solidFill>
              </a:rPr>
              <a:t>It’s ten past nine.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000" dirty="0">
                <a:solidFill>
                  <a:schemeClr val="accent6"/>
                </a:solidFill>
              </a:rPr>
              <a:t>It’s quarter past nine.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000" dirty="0">
                <a:solidFill>
                  <a:schemeClr val="accent6"/>
                </a:solidFill>
              </a:rPr>
              <a:t>It’s half past nine.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000" dirty="0">
                <a:solidFill>
                  <a:schemeClr val="accent6"/>
                </a:solidFill>
              </a:rPr>
              <a:t>It’s twenty-five to ten.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000" dirty="0">
                <a:solidFill>
                  <a:schemeClr val="accent6"/>
                </a:solidFill>
              </a:rPr>
              <a:t>It’s quarter to ten.</a:t>
            </a:r>
          </a:p>
          <a:p>
            <a:pPr marL="0" indent="0">
              <a:buNone/>
              <a:tabLst>
                <a:tab pos="971550" algn="l"/>
              </a:tabLst>
            </a:pPr>
            <a:r>
              <a:rPr lang="en-US" sz="2000" dirty="0"/>
              <a:t>In telling the time, sometimes you use </a:t>
            </a:r>
            <a:r>
              <a:rPr lang="en-US" sz="2000" i="1" dirty="0"/>
              <a:t>a.m.</a:t>
            </a:r>
            <a:r>
              <a:rPr lang="en-US" sz="2000" dirty="0"/>
              <a:t> and </a:t>
            </a:r>
            <a:r>
              <a:rPr lang="en-US" sz="2000" i="1" dirty="0"/>
              <a:t>p.m.</a:t>
            </a:r>
          </a:p>
          <a:p>
            <a:pPr>
              <a:tabLst>
                <a:tab pos="971550" algn="l"/>
              </a:tabLst>
            </a:pPr>
            <a:r>
              <a:rPr lang="en-US" sz="2000" dirty="0"/>
              <a:t>a.m. (ante meridiem) refers to 12 midnight – 12 noon.</a:t>
            </a:r>
          </a:p>
          <a:p>
            <a:pPr>
              <a:tabLst>
                <a:tab pos="971550" algn="l"/>
              </a:tabLst>
            </a:pPr>
            <a:r>
              <a:rPr lang="en-US" sz="2000" dirty="0"/>
              <a:t>p.m. (post meridiem) refers to 12 noon – 12 midnight.</a:t>
            </a:r>
          </a:p>
        </p:txBody>
      </p:sp>
    </p:spTree>
    <p:extLst>
      <p:ext uri="{BB962C8B-B14F-4D97-AF65-F5344CB8AC3E}">
        <p14:creationId xmlns:p14="http://schemas.microsoft.com/office/powerpoint/2010/main" val="381706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781</TotalTime>
  <Words>629</Words>
  <Application>Microsoft Office PowerPoint</Application>
  <PresentationFormat>On-screen Show (16:9)</PresentationFormat>
  <Paragraphs>123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ＭＳ Ｐゴシック</vt:lpstr>
      <vt:lpstr>Arial</vt:lpstr>
      <vt:lpstr>Calibri</vt:lpstr>
      <vt:lpstr>Wingdings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Rio Fazri Septian</cp:lastModifiedBy>
  <cp:revision>48</cp:revision>
  <dcterms:created xsi:type="dcterms:W3CDTF">2022-01-17T01:37:52Z</dcterms:created>
  <dcterms:modified xsi:type="dcterms:W3CDTF">2023-06-20T07:05:24Z</dcterms:modified>
</cp:coreProperties>
</file>